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2"/>
  </p:notesMasterIdLst>
  <p:sldIdLst>
    <p:sldId id="599" r:id="rId3"/>
    <p:sldId id="259" r:id="rId4"/>
    <p:sldId id="303" r:id="rId5"/>
    <p:sldId id="320" r:id="rId6"/>
    <p:sldId id="264" r:id="rId7"/>
    <p:sldId id="306" r:id="rId8"/>
    <p:sldId id="308" r:id="rId9"/>
    <p:sldId id="315" r:id="rId10"/>
    <p:sldId id="316" r:id="rId11"/>
    <p:sldId id="597" r:id="rId12"/>
    <p:sldId id="310" r:id="rId13"/>
    <p:sldId id="655" r:id="rId14"/>
    <p:sldId id="585" r:id="rId15"/>
    <p:sldId id="590" r:id="rId16"/>
    <p:sldId id="595" r:id="rId17"/>
    <p:sldId id="596" r:id="rId18"/>
    <p:sldId id="311" r:id="rId19"/>
    <p:sldId id="647" r:id="rId20"/>
    <p:sldId id="644" r:id="rId21"/>
    <p:sldId id="645" r:id="rId22"/>
    <p:sldId id="646" r:id="rId23"/>
    <p:sldId id="648" r:id="rId24"/>
    <p:sldId id="649" r:id="rId25"/>
    <p:sldId id="650" r:id="rId26"/>
    <p:sldId id="651" r:id="rId27"/>
    <p:sldId id="653" r:id="rId28"/>
    <p:sldId id="656" r:id="rId29"/>
    <p:sldId id="312" r:id="rId30"/>
    <p:sldId id="678" r:id="rId31"/>
    <p:sldId id="313" r:id="rId32"/>
    <p:sldId id="657" r:id="rId33"/>
    <p:sldId id="658" r:id="rId34"/>
    <p:sldId id="664" r:id="rId35"/>
    <p:sldId id="665" r:id="rId36"/>
    <p:sldId id="659" r:id="rId37"/>
    <p:sldId id="660" r:id="rId38"/>
    <p:sldId id="661" r:id="rId39"/>
    <p:sldId id="309" r:id="rId40"/>
    <p:sldId id="662" r:id="rId41"/>
    <p:sldId id="663" r:id="rId42"/>
    <p:sldId id="304" r:id="rId43"/>
    <p:sldId id="666" r:id="rId44"/>
    <p:sldId id="305" r:id="rId45"/>
    <p:sldId id="274" r:id="rId46"/>
    <p:sldId id="667" r:id="rId47"/>
    <p:sldId id="271" r:id="rId48"/>
    <p:sldId id="298" r:id="rId49"/>
    <p:sldId id="273" r:id="rId50"/>
    <p:sldId id="668" r:id="rId51"/>
    <p:sldId id="300" r:id="rId52"/>
    <p:sldId id="677" r:id="rId53"/>
    <p:sldId id="671" r:id="rId54"/>
    <p:sldId id="669" r:id="rId55"/>
    <p:sldId id="670" r:id="rId56"/>
    <p:sldId id="672" r:id="rId57"/>
    <p:sldId id="673" r:id="rId58"/>
    <p:sldId id="674" r:id="rId59"/>
    <p:sldId id="675" r:id="rId60"/>
    <p:sldId id="676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61" autoAdjust="0"/>
    <p:restoredTop sz="96327"/>
  </p:normalViewPr>
  <p:slideViewPr>
    <p:cSldViewPr snapToGrid="0" snapToObjects="1" showGuides="1">
      <p:cViewPr varScale="1">
        <p:scale>
          <a:sx n="138" d="100"/>
          <a:sy n="138" d="100"/>
        </p:scale>
        <p:origin x="184" y="48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prog-w20-pre" TargetMode="External"/><Relationship Id="rId2" Type="http://schemas.openxmlformats.org/officeDocument/2006/relationships/hyperlink" Target="https://github.com/pdgetrf/CSS143B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JMgeenh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lowest-common-ancestor-of-a-binary-tree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9-bottles-of-beer.net/lyrics.html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CFC4B-E50E-3046-894F-D2C628A23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805465"/>
          </a:xfrm>
        </p:spPr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4B51B-0439-6F4C-B5A7-DF447FA3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E094D9-5F7D-2848-A8AE-D245CCB809DD}"/>
              </a:ext>
            </a:extLst>
          </p:cNvPr>
          <p:cNvSpPr txBox="1">
            <a:spLocks/>
          </p:cNvSpPr>
          <p:nvPr/>
        </p:nvSpPr>
        <p:spPr>
          <a:xfrm>
            <a:off x="659305" y="3842982"/>
            <a:ext cx="8196210" cy="18054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Algorithm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A4F0DB-5642-AD4A-8CD8-21B3130CB4F0}"/>
              </a:ext>
            </a:extLst>
          </p:cNvPr>
          <p:cNvGrpSpPr/>
          <p:nvPr/>
        </p:nvGrpSpPr>
        <p:grpSpPr>
          <a:xfrm>
            <a:off x="1156456" y="2463200"/>
            <a:ext cx="1819920" cy="363984"/>
            <a:chOff x="1156456" y="2463200"/>
            <a:chExt cx="1819920" cy="3639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5DF995-B3F8-0B40-9687-4DC1904EB151}"/>
                </a:ext>
              </a:extLst>
            </p:cNvPr>
            <p:cNvSpPr/>
            <p:nvPr/>
          </p:nvSpPr>
          <p:spPr>
            <a:xfrm>
              <a:off x="1156456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9DE83C-85F9-9B47-AFA1-F0CD0B84534F}"/>
                </a:ext>
              </a:extLst>
            </p:cNvPr>
            <p:cNvSpPr/>
            <p:nvPr/>
          </p:nvSpPr>
          <p:spPr>
            <a:xfrm>
              <a:off x="1520440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D7B721-646B-944A-8235-A8F15CFC4857}"/>
                </a:ext>
              </a:extLst>
            </p:cNvPr>
            <p:cNvSpPr/>
            <p:nvPr/>
          </p:nvSpPr>
          <p:spPr>
            <a:xfrm>
              <a:off x="1884424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01AD0-F203-1D43-AE58-E1EAE7769198}"/>
                </a:ext>
              </a:extLst>
            </p:cNvPr>
            <p:cNvSpPr/>
            <p:nvPr/>
          </p:nvSpPr>
          <p:spPr>
            <a:xfrm>
              <a:off x="2248408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23489D-A29D-0A42-AFFD-878E9FDED798}"/>
                </a:ext>
              </a:extLst>
            </p:cNvPr>
            <p:cNvSpPr/>
            <p:nvPr/>
          </p:nvSpPr>
          <p:spPr>
            <a:xfrm>
              <a:off x="2612392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17191F-23FE-7248-8E35-36FCE07DCB55}"/>
              </a:ext>
            </a:extLst>
          </p:cNvPr>
          <p:cNvGrpSpPr/>
          <p:nvPr/>
        </p:nvGrpSpPr>
        <p:grpSpPr>
          <a:xfrm>
            <a:off x="1156456" y="3133541"/>
            <a:ext cx="3453412" cy="363984"/>
            <a:chOff x="659305" y="3200400"/>
            <a:chExt cx="3453412" cy="3639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E6A1F-E4BE-8643-A0E5-7C92B16C3179}"/>
                </a:ext>
              </a:extLst>
            </p:cNvPr>
            <p:cNvSpPr/>
            <p:nvPr/>
          </p:nvSpPr>
          <p:spPr>
            <a:xfrm>
              <a:off x="659305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AC445C-47A7-A346-96E4-210F6C68E48B}"/>
                </a:ext>
              </a:extLst>
            </p:cNvPr>
            <p:cNvSpPr/>
            <p:nvPr/>
          </p:nvSpPr>
          <p:spPr>
            <a:xfrm>
              <a:off x="1431662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ECA921-640E-8443-A3EA-B3690F31B27A}"/>
                </a:ext>
              </a:extLst>
            </p:cNvPr>
            <p:cNvSpPr/>
            <p:nvPr/>
          </p:nvSpPr>
          <p:spPr>
            <a:xfrm>
              <a:off x="2204019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6D363B-FF90-2B46-A3B6-A8B244DC47FC}"/>
                </a:ext>
              </a:extLst>
            </p:cNvPr>
            <p:cNvSpPr/>
            <p:nvPr/>
          </p:nvSpPr>
          <p:spPr>
            <a:xfrm>
              <a:off x="2976376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0C3266-19C4-3846-BD59-DC0B1A51ACB1}"/>
                </a:ext>
              </a:extLst>
            </p:cNvPr>
            <p:cNvSpPr/>
            <p:nvPr/>
          </p:nvSpPr>
          <p:spPr>
            <a:xfrm>
              <a:off x="3748733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A68424-078E-3043-9CFE-3D9BE9E0F689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1023289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0C3A5-15FB-7A40-A246-E7EC13B2D5F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795646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557AF-681A-334E-94AC-F639AAD97DB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568003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911B50-01F2-1A4C-A1F0-2CFE4B82BF63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340360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1CC92D-8C80-7F47-B6FA-F47B4150892A}"/>
              </a:ext>
            </a:extLst>
          </p:cNvPr>
          <p:cNvGrpSpPr/>
          <p:nvPr/>
        </p:nvGrpSpPr>
        <p:grpSpPr>
          <a:xfrm>
            <a:off x="5810391" y="2036025"/>
            <a:ext cx="2410285" cy="1582318"/>
            <a:chOff x="5347775" y="1917224"/>
            <a:chExt cx="2410285" cy="15823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3FA48-61DD-1945-9A08-7A455FD78D53}"/>
                </a:ext>
              </a:extLst>
            </p:cNvPr>
            <p:cNvSpPr/>
            <p:nvPr/>
          </p:nvSpPr>
          <p:spPr>
            <a:xfrm>
              <a:off x="5347775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766652-7C0D-8340-945A-D0087B35340A}"/>
                </a:ext>
              </a:extLst>
            </p:cNvPr>
            <p:cNvSpPr/>
            <p:nvPr/>
          </p:nvSpPr>
          <p:spPr>
            <a:xfrm>
              <a:off x="577211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D9DFE5-0CF4-5249-8527-ECA175A650AC}"/>
                </a:ext>
              </a:extLst>
            </p:cNvPr>
            <p:cNvSpPr/>
            <p:nvPr/>
          </p:nvSpPr>
          <p:spPr>
            <a:xfrm>
              <a:off x="6346290" y="1917224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69619C-C43F-FA4C-951C-55238A3BB21B}"/>
                </a:ext>
              </a:extLst>
            </p:cNvPr>
            <p:cNvSpPr/>
            <p:nvPr/>
          </p:nvSpPr>
          <p:spPr>
            <a:xfrm>
              <a:off x="693665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2413A2-E74A-4440-B497-4B89FB3B93E1}"/>
                </a:ext>
              </a:extLst>
            </p:cNvPr>
            <p:cNvSpPr/>
            <p:nvPr/>
          </p:nvSpPr>
          <p:spPr>
            <a:xfrm>
              <a:off x="7394076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1179BC-F3CF-EA44-A400-1B76A5C8BC4E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 flipH="1">
              <a:off x="5529767" y="2821449"/>
              <a:ext cx="424340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D7AE1D-D09D-244F-976E-6C32065BEB56}"/>
                </a:ext>
              </a:extLst>
            </p:cNvPr>
            <p:cNvCxnSpPr>
              <a:cxnSpLocks/>
              <a:stCxn id="32" idx="2"/>
              <a:endCxn id="31" idx="3"/>
            </p:cNvCxnSpPr>
            <p:nvPr/>
          </p:nvCxnSpPr>
          <p:spPr>
            <a:xfrm flipH="1">
              <a:off x="6136099" y="2281208"/>
              <a:ext cx="39218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E63007-CEDB-404B-A5BD-9FB8BC35FD2B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>
              <a:off x="6528282" y="2281208"/>
              <a:ext cx="40837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D996A4E-83FE-2D48-8C82-748A71588B4B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7118647" y="2821449"/>
              <a:ext cx="457421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251AB9-84FC-5043-8256-5C0AC37D43FA}"/>
                </a:ext>
              </a:extLst>
            </p:cNvPr>
            <p:cNvSpPr/>
            <p:nvPr/>
          </p:nvSpPr>
          <p:spPr>
            <a:xfrm>
              <a:off x="6051478" y="313555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72F7E6-EC91-354E-BC61-AF8834CA0768}"/>
                </a:ext>
              </a:extLst>
            </p:cNvPr>
            <p:cNvCxnSpPr>
              <a:cxnSpLocks/>
              <a:stCxn id="31" idx="2"/>
              <a:endCxn id="61" idx="0"/>
            </p:cNvCxnSpPr>
            <p:nvPr/>
          </p:nvCxnSpPr>
          <p:spPr>
            <a:xfrm>
              <a:off x="5954107" y="2821449"/>
              <a:ext cx="279363" cy="31410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690C3C-012D-CE40-B673-4953F22312A4}"/>
                </a:ext>
              </a:extLst>
            </p:cNvPr>
            <p:cNvSpPr/>
            <p:nvPr/>
          </p:nvSpPr>
          <p:spPr>
            <a:xfrm>
              <a:off x="6657292" y="312233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6C7D6-113D-8F4B-B5E8-F50717FD4D73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839284" y="2830428"/>
              <a:ext cx="226381" cy="29191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1E48DD3-F151-3543-858E-F6DC025D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74" y="4324302"/>
            <a:ext cx="2383547" cy="238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Online Media 74" descr="HappygoluckyLargeBufflehead-mobile.mp4">
            <a:hlinkClick r:id="" action="ppaction://media"/>
            <a:extLst>
              <a:ext uri="{FF2B5EF4-FFF2-40B4-BE49-F238E27FC236}">
                <a16:creationId xmlns:a16="http://schemas.microsoft.com/office/drawing/2014/main" id="{C11B839B-DCE2-2140-916C-807BCF73C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7313" y="4543714"/>
            <a:ext cx="3658819" cy="210382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8057938-9EDB-5A45-8FEF-95BD58D7B475}"/>
              </a:ext>
            </a:extLst>
          </p:cNvPr>
          <p:cNvSpPr txBox="1"/>
          <p:nvPr/>
        </p:nvSpPr>
        <p:spPr>
          <a:xfrm>
            <a:off x="1724626" y="4616388"/>
            <a:ext cx="16968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3699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039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82F74-F7B8-934A-84B9-C1E0799F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456">
            <a:off x="4187044" y="1739649"/>
            <a:ext cx="4613524" cy="200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8D016-5F37-844A-BAA5-4445388A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0" b="17267"/>
          <a:stretch/>
        </p:blipFill>
        <p:spPr>
          <a:xfrm rot="21123104">
            <a:off x="439560" y="2509064"/>
            <a:ext cx="4113037" cy="247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5385E-371D-274F-AA1B-85BF3C698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348" y="3131107"/>
            <a:ext cx="4488895" cy="3366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3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(random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125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</a:t>
            </a:r>
          </a:p>
        </p:txBody>
      </p:sp>
    </p:spTree>
    <p:extLst>
      <p:ext uri="{BB962C8B-B14F-4D97-AF65-F5344CB8AC3E}">
        <p14:creationId xmlns:p14="http://schemas.microsoft.com/office/powerpoint/2010/main" val="20659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62347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33638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0190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1023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81794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81794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27961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4E7F0-C0EF-F446-A33F-55CA74049D19}"/>
              </a:ext>
            </a:extLst>
          </p:cNvPr>
          <p:cNvSpPr txBox="1"/>
          <p:nvPr/>
        </p:nvSpPr>
        <p:spPr>
          <a:xfrm rot="21054127">
            <a:off x="261939" y="2827840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5515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912372" y="5700666"/>
            <a:ext cx="341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But…Linear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29479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1362635" y="5504465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5210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0"/>
      <p:bldP spid="41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8AB792-2F2E-E441-8F9D-9E714623FB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8031" y="1710092"/>
            <a:ext cx="6867938" cy="4681830"/>
          </a:xfrm>
        </p:spPr>
        <p:txBody>
          <a:bodyPr/>
          <a:lstStyle/>
          <a:p>
            <a:r>
              <a:rPr lang="en-US" dirty="0"/>
              <a:t>How data is stored?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Sorted vs Random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Contiguous or Linked</a:t>
            </a:r>
          </a:p>
          <a:p>
            <a:pPr lvl="1"/>
            <a:endParaRPr lang="en-US" dirty="0"/>
          </a:p>
          <a:p>
            <a:r>
              <a:rPr lang="en-US" dirty="0"/>
              <a:t>What are the steps (“Algorithms”)</a:t>
            </a:r>
          </a:p>
          <a:p>
            <a:endParaRPr lang="en-US" dirty="0"/>
          </a:p>
          <a:p>
            <a:pPr lvl="1"/>
            <a:r>
              <a:rPr lang="en-US" dirty="0"/>
              <a:t>Linear 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Binary Search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3A763-ADCA-A345-A2F0-BEF67A7F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0561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5C62E-B4E9-A249-957A-CDCDCE7D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883" y="1606856"/>
            <a:ext cx="4753127" cy="475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B07343-B962-1A4B-B970-41F0E907B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81"/>
          <a:stretch/>
        </p:blipFill>
        <p:spPr>
          <a:xfrm>
            <a:off x="1617011" y="2660048"/>
            <a:ext cx="5030165" cy="36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 sorting 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5692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7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8530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2119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083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67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8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53" y="1729367"/>
            <a:ext cx="7220493" cy="6868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 Complexity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/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blipFill>
                <a:blip r:embed="rId3"/>
                <a:stretch>
                  <a:fillRect l="-6202" r="-1007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ACC01-4556-D74E-A1B0-CE7B5ECB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15" y="2267320"/>
            <a:ext cx="8284167" cy="448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6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6FA05-7AFC-A147-8A3A-25CF96EC6C05}"/>
              </a:ext>
            </a:extLst>
          </p:cNvPr>
          <p:cNvSpPr txBox="1"/>
          <p:nvPr/>
        </p:nvSpPr>
        <p:spPr>
          <a:xfrm>
            <a:off x="2210540" y="3429000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Time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90BAC-EAAD-384A-83D7-CA657560189F}"/>
              </a:ext>
            </a:extLst>
          </p:cNvPr>
          <p:cNvSpPr txBox="1"/>
          <p:nvPr/>
        </p:nvSpPr>
        <p:spPr>
          <a:xfrm>
            <a:off x="4663742" y="3429000"/>
            <a:ext cx="1771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Space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C09D-1646-7F4B-90A9-10103FF8D15C}"/>
              </a:ext>
            </a:extLst>
          </p:cNvPr>
          <p:cNvSpPr txBox="1"/>
          <p:nvPr/>
        </p:nvSpPr>
        <p:spPr>
          <a:xfrm>
            <a:off x="1482571" y="2736542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“Complexity”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D2BFA6C-02FF-9747-9D47-0A5F81F75B96}"/>
              </a:ext>
            </a:extLst>
          </p:cNvPr>
          <p:cNvSpPr txBox="1">
            <a:spLocks/>
          </p:cNvSpPr>
          <p:nvPr/>
        </p:nvSpPr>
        <p:spPr>
          <a:xfrm>
            <a:off x="961753" y="1729367"/>
            <a:ext cx="7220493" cy="6868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Algorithm Complexity</a:t>
            </a:r>
          </a:p>
          <a:p>
            <a:endParaRPr lang="en-US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07BD8-2CAD-B24C-838B-ED4215AAAA8E}"/>
              </a:ext>
            </a:extLst>
          </p:cNvPr>
          <p:cNvSpPr txBox="1"/>
          <p:nvPr/>
        </p:nvSpPr>
        <p:spPr>
          <a:xfrm>
            <a:off x="1012261" y="4847208"/>
            <a:ext cx="730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Usually time and space can be traded off with each other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6CEEB-8E92-6741-B978-9D382E8E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4" y="5895968"/>
            <a:ext cx="1443047" cy="962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074AA3-F1C3-CE4E-A7F1-568974C15395}"/>
              </a:ext>
            </a:extLst>
          </p:cNvPr>
          <p:cNvSpPr txBox="1"/>
          <p:nvPr/>
        </p:nvSpPr>
        <p:spPr>
          <a:xfrm>
            <a:off x="961753" y="63018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312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Which one is fastest?</a:t>
            </a:r>
          </a:p>
          <a:p>
            <a:pPr lvl="2"/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 by </a:t>
            </a:r>
            <a:r>
              <a:rPr lang="en-US" dirty="0" err="1"/>
              <a:t>Redbull</a:t>
            </a:r>
            <a:r>
              <a:rPr lang="en-US" dirty="0"/>
              <a:t> Racing Formula One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Motorcycle (Kawasaki Ninja H2R)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F16 Fighter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Challenger 605 Private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Aston Martin Vantage,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Lotus Evora GT430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Tesla Model S P100DL</a:t>
            </a:r>
          </a:p>
          <a:p>
            <a:endParaRPr lang="en-US" dirty="0"/>
          </a:p>
        </p:txBody>
      </p:sp>
      <p:pic>
        <p:nvPicPr>
          <p:cNvPr id="2" name="Online Media 1" descr="Kawasaki Ninja H2R Vs F1 Car Vs F16 Fighter Jet  Vs Super-cars Vs PrivateJet Drag Race.mp4">
            <a:hlinkClick r:id="" action="ppaction://media"/>
            <a:extLst>
              <a:ext uri="{FF2B5EF4-FFF2-40B4-BE49-F238E27FC236}">
                <a16:creationId xmlns:a16="http://schemas.microsoft.com/office/drawing/2014/main" id="{44B5F117-253D-6444-8090-91E66D5C5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64" y="1818805"/>
            <a:ext cx="8175596" cy="45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sz="2800" dirty="0"/>
          </a:p>
          <a:p>
            <a:pPr lvl="1"/>
            <a:r>
              <a:rPr lang="en-US" sz="2400" dirty="0"/>
              <a:t>Which one is fastest?</a:t>
            </a:r>
          </a:p>
          <a:p>
            <a:pPr lvl="2"/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Bubble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Merge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Search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Tree Lowest Common </a:t>
            </a:r>
            <a:r>
              <a:rPr lang="en-US" sz="2000" dirty="0" err="1"/>
              <a:t>Ancester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Matrix </a:t>
            </a:r>
            <a:r>
              <a:rPr lang="en-US" sz="2000" dirty="0" err="1"/>
              <a:t>Multiplcation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18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https://github.com/pdgetrf/CSS143B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 Survey </a:t>
            </a:r>
          </a:p>
          <a:p>
            <a:endParaRPr lang="en-US" dirty="0"/>
          </a:p>
          <a:p>
            <a:pPr lvl="1"/>
            <a:r>
              <a:rPr lang="en-US" b="0" dirty="0">
                <a:hlinkClick r:id="rId3"/>
              </a:rPr>
              <a:t>https://tinyurl.com/prog-w20-pre</a:t>
            </a:r>
            <a:r>
              <a:rPr lang="en-US" b="0" dirty="0"/>
              <a:t> (</a:t>
            </a:r>
            <a:r>
              <a:rPr lang="en-US" dirty="0">
                <a:solidFill>
                  <a:srgbClr val="FF0000"/>
                </a:solidFill>
              </a:rPr>
              <a:t>do it today</a:t>
            </a:r>
            <a:r>
              <a:rPr lang="en-US" b="0" dirty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8D45-74E8-414F-BE69-D5DFB9D7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6051" y="2904627"/>
            <a:ext cx="6362932" cy="67800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work?”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45955C-7EDD-2D4E-8ACB-07301EE0BE15}"/>
              </a:ext>
            </a:extLst>
          </p:cNvPr>
          <p:cNvSpPr txBox="1">
            <a:spLocks/>
          </p:cNvSpPr>
          <p:nvPr/>
        </p:nvSpPr>
        <p:spPr>
          <a:xfrm>
            <a:off x="1476051" y="2904627"/>
            <a:ext cx="6362932" cy="67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 </a:t>
            </a:r>
            <a:r>
              <a:rPr lang="en-US" sz="4000" dirty="0">
                <a:solidFill>
                  <a:srgbClr val="FF0000"/>
                </a:solidFill>
              </a:rPr>
              <a:t>all the time</a:t>
            </a:r>
            <a:r>
              <a:rPr lang="en-US" sz="4000" dirty="0">
                <a:solidFill>
                  <a:srgbClr val="00B050"/>
                </a:solidFill>
              </a:rPr>
              <a:t>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CA63-2ADE-F547-ABE1-79F217D1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98" y="4138474"/>
            <a:ext cx="1905000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9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E0A2E-E70D-6B4A-B013-DDABD466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13" y="1303870"/>
            <a:ext cx="4105961" cy="3270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619E-4380-D045-A058-6F15F08146B3}"/>
              </a:ext>
            </a:extLst>
          </p:cNvPr>
          <p:cNvSpPr txBox="1"/>
          <p:nvPr/>
        </p:nvSpPr>
        <p:spPr>
          <a:xfrm>
            <a:off x="1083075" y="3805392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Differential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7DE80-B8AE-2C4F-A320-374F48F2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4574811"/>
            <a:ext cx="3289178" cy="426375"/>
          </a:xfrm>
          <a:prstGeom prst="rect">
            <a:avLst/>
          </a:prstGeom>
        </p:spPr>
      </p:pic>
      <p:pic>
        <p:nvPicPr>
          <p:cNvPr id="11" name="Picture 10" descr="A picture containing indoor, white, small, black&#10;&#10;Description automatically generated">
            <a:extLst>
              <a:ext uri="{FF2B5EF4-FFF2-40B4-BE49-F238E27FC236}">
                <a16:creationId xmlns:a16="http://schemas.microsoft.com/office/drawing/2014/main" id="{49EB29C3-019D-6F49-8DE2-67970099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0" y="4338321"/>
            <a:ext cx="2628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527830" y="2067387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3A9A5E4-2252-BA45-A567-1697E5CA953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30824" y="2390553"/>
            <a:ext cx="1197006" cy="742958"/>
          </a:xfrm>
          <a:prstGeom prst="bent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527830" y="3455070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3927F3-F66D-534C-9803-386BA57E876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17074" y="3778236"/>
            <a:ext cx="3210757" cy="678970"/>
          </a:xfrm>
          <a:prstGeom prst="bentConnector4">
            <a:avLst>
              <a:gd name="adj1" fmla="val 26014"/>
              <a:gd name="adj2" fmla="val 1480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AE6FA27-5788-0A4B-AE0F-B2844BCC6E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281562" y="1792738"/>
            <a:ext cx="3246269" cy="1985499"/>
          </a:xfrm>
          <a:prstGeom prst="bentConnector4">
            <a:avLst>
              <a:gd name="adj1" fmla="val 25729"/>
              <a:gd name="adj2" fmla="val 114196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5724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587650" y="427544"/>
            <a:ext cx="2831976" cy="187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65224" y="2336363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 To Test: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258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wheels rotate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Both wheels rotate,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206897" r="-608" b="-7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306897" r="-60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406897" r="-608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25000" r="-608" b="-4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603448" r="-608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703448" r="-608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69FF59-AD97-9648-B732-BC18B52AE5E2}"/>
              </a:ext>
            </a:extLst>
          </p:cNvPr>
          <p:cNvSpPr txBox="1"/>
          <p:nvPr/>
        </p:nvSpPr>
        <p:spPr>
          <a:xfrm>
            <a:off x="8452785" y="1178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2E37C-4CA9-AA4C-B309-035CBEB1DD4C}"/>
              </a:ext>
            </a:extLst>
          </p:cNvPr>
          <p:cNvSpPr/>
          <p:nvPr/>
        </p:nvSpPr>
        <p:spPr>
          <a:xfrm>
            <a:off x="6122627" y="5821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75555-BF62-1D4E-8350-492D56A79794}"/>
              </a:ext>
            </a:extLst>
          </p:cNvPr>
          <p:cNvSpPr/>
          <p:nvPr/>
        </p:nvSpPr>
        <p:spPr>
          <a:xfrm>
            <a:off x="6122627" y="234386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B</a:t>
            </a:r>
            <a:endParaRPr lang="en-US" dirty="0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2FE10B65-0799-D640-8151-4949DD1E716E}"/>
              </a:ext>
            </a:extLst>
          </p:cNvPr>
          <p:cNvSpPr/>
          <p:nvPr/>
        </p:nvSpPr>
        <p:spPr>
          <a:xfrm rot="5400000">
            <a:off x="8590507" y="882300"/>
            <a:ext cx="415770" cy="177314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5B9D5DA3-3FB1-C845-9141-CE8F0490CF9A}"/>
              </a:ext>
            </a:extLst>
          </p:cNvPr>
          <p:cNvSpPr/>
          <p:nvPr/>
        </p:nvSpPr>
        <p:spPr>
          <a:xfrm rot="5400000" flipH="1">
            <a:off x="8589162" y="1667402"/>
            <a:ext cx="415771" cy="177315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29" y="1682319"/>
            <a:ext cx="2133594" cy="160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78" y="533770"/>
            <a:ext cx="3181166" cy="23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4" y="3832068"/>
            <a:ext cx="3654641" cy="274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517" y="3832068"/>
            <a:ext cx="3654642" cy="274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3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6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34" y="1610187"/>
            <a:ext cx="1861352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62" y="1610187"/>
            <a:ext cx="1861353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6D10F-4755-8B43-89DA-64FB55FF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6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9862-D4A4-ED43-B6C6-E8C07B34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038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2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7B44-383D-BD49-B2B5-4812AFEAB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Testing</a:t>
            </a:r>
          </a:p>
          <a:p>
            <a:endParaRPr lang="en-US" sz="2800" dirty="0"/>
          </a:p>
          <a:p>
            <a:pPr lvl="1"/>
            <a:r>
              <a:rPr lang="en-US" sz="2400" dirty="0"/>
              <a:t>Unit test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Integration test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EC84C-66D1-B24D-899D-5D19FD31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2"/>
          <a:stretch/>
        </p:blipFill>
        <p:spPr>
          <a:xfrm>
            <a:off x="2984484" y="2273515"/>
            <a:ext cx="1970843" cy="134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nline Media 8" descr="offroad testing for the crawler.mp4">
            <a:hlinkClick r:id="" action="ppaction://media"/>
            <a:extLst>
              <a:ext uri="{FF2B5EF4-FFF2-40B4-BE49-F238E27FC236}">
                <a16:creationId xmlns:a16="http://schemas.microsoft.com/office/drawing/2014/main" id="{DE671B0F-2ABF-8141-8C65-22859C5C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5327" y="3153792"/>
            <a:ext cx="3644777" cy="205018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9BA1F-8521-D649-A280-3C108B89D4B8}"/>
              </a:ext>
            </a:extLst>
          </p:cNvPr>
          <p:cNvSpPr txBox="1">
            <a:spLocks/>
          </p:cNvSpPr>
          <p:nvPr/>
        </p:nvSpPr>
        <p:spPr>
          <a:xfrm>
            <a:off x="671756" y="4734633"/>
            <a:ext cx="8196210" cy="2123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Math Proof</a:t>
            </a:r>
          </a:p>
          <a:p>
            <a:pPr lvl="1"/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Math Induction</a:t>
            </a:r>
          </a:p>
        </p:txBody>
      </p:sp>
    </p:spTree>
    <p:extLst>
      <p:ext uri="{BB962C8B-B14F-4D97-AF65-F5344CB8AC3E}">
        <p14:creationId xmlns:p14="http://schemas.microsoft.com/office/powerpoint/2010/main" val="11120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7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611312"/>
            <a:ext cx="7291514" cy="63361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highlight>
                  <a:srgbClr val="FFFF00"/>
                </a:highlight>
              </a:rPr>
              <a:t>Computer Programming</a:t>
            </a:r>
          </a:p>
          <a:p>
            <a:pPr algn="ctr"/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1018326" y="1788850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This class is mainly about</a:t>
            </a:r>
            <a:endParaRPr lang="en-US" sz="3200" i="1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A0EE0A-F4DA-9E4E-A5E3-B997E361C551}"/>
              </a:ext>
            </a:extLst>
          </p:cNvPr>
          <p:cNvSpPr txBox="1">
            <a:spLocks/>
          </p:cNvSpPr>
          <p:nvPr/>
        </p:nvSpPr>
        <p:spPr>
          <a:xfrm>
            <a:off x="1018326" y="5453381"/>
            <a:ext cx="7721215" cy="7046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about “Programming Language”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5729E-2810-F843-BA47-90AF00C62474}"/>
              </a:ext>
            </a:extLst>
          </p:cNvPr>
          <p:cNvSpPr txBox="1"/>
          <p:nvPr/>
        </p:nvSpPr>
        <p:spPr>
          <a:xfrm>
            <a:off x="2766602" y="379879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2096-0055-0E4A-822C-8634B1A1DFA9}"/>
              </a:ext>
            </a:extLst>
          </p:cNvPr>
          <p:cNvSpPr txBox="1"/>
          <p:nvPr/>
        </p:nvSpPr>
        <p:spPr>
          <a:xfrm>
            <a:off x="2766602" y="3798790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13E1-FFD0-E246-8A6F-E165ABF98385}"/>
              </a:ext>
            </a:extLst>
          </p:cNvPr>
          <p:cNvSpPr txBox="1"/>
          <p:nvPr/>
        </p:nvSpPr>
        <p:spPr>
          <a:xfrm>
            <a:off x="2797414" y="4457006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DC811-67BC-6E47-83A0-C68E0DC607A7}"/>
              </a:ext>
            </a:extLst>
          </p:cNvPr>
          <p:cNvSpPr txBox="1"/>
          <p:nvPr/>
        </p:nvSpPr>
        <p:spPr>
          <a:xfrm>
            <a:off x="2766602" y="4457006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1114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6" grpId="1"/>
      <p:bldP spid="7" grpId="0"/>
      <p:bldP spid="8" grpId="0"/>
      <p:bldP spid="8" grpId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397D79-2107-5643-9ED2-485B333D3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468" y="1757780"/>
            <a:ext cx="8196210" cy="665824"/>
          </a:xfrm>
        </p:spPr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Weeks 1, 2, 3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lvl="1"/>
            <a:r>
              <a:rPr lang="en-US" sz="2800" dirty="0"/>
              <a:t>Set up coding environment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Can write basic Java code with good tests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Get familiar with source control (git)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21E39-08B2-7D43-842B-F168F576C5C8}"/>
              </a:ext>
            </a:extLst>
          </p:cNvPr>
          <p:cNvSpPr/>
          <p:nvPr/>
        </p:nvSpPr>
        <p:spPr>
          <a:xfrm>
            <a:off x="832946" y="3948256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Can write basic Java code with good tests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A6570-F107-4D4F-9F35-F3D4B5F36D4A}"/>
              </a:ext>
            </a:extLst>
          </p:cNvPr>
          <p:cNvSpPr/>
          <p:nvPr/>
        </p:nvSpPr>
        <p:spPr>
          <a:xfrm>
            <a:off x="830394" y="4976631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Get familiar with source control (git)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4089B-5865-0648-B903-4FB1FE2F4715}"/>
              </a:ext>
            </a:extLst>
          </p:cNvPr>
          <p:cNvSpPr/>
          <p:nvPr/>
        </p:nvSpPr>
        <p:spPr>
          <a:xfrm>
            <a:off x="830394" y="2919881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Set up coding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64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283A3-78EA-334E-B574-7C2D6350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11" y="1054008"/>
            <a:ext cx="5633404" cy="55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397D79-2107-5643-9ED2-485B333D3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468" y="1757780"/>
            <a:ext cx="8196210" cy="665824"/>
          </a:xfrm>
        </p:spPr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Weeks 4-10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lvl="1"/>
            <a:r>
              <a:rPr lang="en-US" sz="2800" dirty="0"/>
              <a:t>Abstract Data Structure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Algorithms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Code Quality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21E39-08B2-7D43-842B-F168F576C5C8}"/>
              </a:ext>
            </a:extLst>
          </p:cNvPr>
          <p:cNvSpPr/>
          <p:nvPr/>
        </p:nvSpPr>
        <p:spPr>
          <a:xfrm>
            <a:off x="830394" y="3946036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A6570-F107-4D4F-9F35-F3D4B5F36D4A}"/>
              </a:ext>
            </a:extLst>
          </p:cNvPr>
          <p:cNvSpPr/>
          <p:nvPr/>
        </p:nvSpPr>
        <p:spPr>
          <a:xfrm>
            <a:off x="830394" y="4967752"/>
            <a:ext cx="4678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Code Quality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4089B-5865-0648-B903-4FB1FE2F4715}"/>
              </a:ext>
            </a:extLst>
          </p:cNvPr>
          <p:cNvSpPr/>
          <p:nvPr/>
        </p:nvSpPr>
        <p:spPr>
          <a:xfrm>
            <a:off x="830394" y="2915442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Abstract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1393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769799"/>
            <a:ext cx="8196210" cy="4015497"/>
          </a:xfrm>
        </p:spPr>
        <p:txBody>
          <a:bodyPr/>
          <a:lstStyle/>
          <a:p>
            <a:r>
              <a:rPr lang="en-US" dirty="0"/>
              <a:t>Learn to Learn</a:t>
            </a:r>
          </a:p>
          <a:p>
            <a:endParaRPr lang="en-US" sz="1400" dirty="0"/>
          </a:p>
          <a:p>
            <a:pPr lvl="1"/>
            <a:r>
              <a:rPr lang="en-US" sz="2400" dirty="0"/>
              <a:t>Be resourceful</a:t>
            </a:r>
          </a:p>
          <a:p>
            <a:pPr lvl="1"/>
            <a:endParaRPr lang="en-US" sz="1200" dirty="0"/>
          </a:p>
          <a:p>
            <a:pPr lvl="1"/>
            <a:r>
              <a:rPr lang="en-US" sz="2400" dirty="0"/>
              <a:t>Be an independent learner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F66D-F8CA-F447-977D-EC50F6B4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386651"/>
            <a:ext cx="3164929" cy="236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8AC0-EC7F-E243-85E6-9AE9A000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6" y="1378649"/>
            <a:ext cx="3329125" cy="212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D3AF9-BE94-2F49-82E8-04F833A442A7}"/>
              </a:ext>
            </a:extLst>
          </p:cNvPr>
          <p:cNvSpPr txBox="1"/>
          <p:nvPr/>
        </p:nvSpPr>
        <p:spPr>
          <a:xfrm>
            <a:off x="2748824" y="5279344"/>
            <a:ext cx="32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“My code doesn’t work!”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87E97-89EC-C445-8DD2-9C777967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881" y="2920754"/>
            <a:ext cx="1796482" cy="223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204B4-368A-EE45-8391-E16876EC1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35" y="3729503"/>
            <a:ext cx="3231508" cy="166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D5EE704-E1EE-5E4E-8156-562D9774C819}"/>
              </a:ext>
            </a:extLst>
          </p:cNvPr>
          <p:cNvSpPr txBox="1">
            <a:spLocks/>
          </p:cNvSpPr>
          <p:nvPr/>
        </p:nvSpPr>
        <p:spPr>
          <a:xfrm>
            <a:off x="473895" y="3492984"/>
            <a:ext cx="8196210" cy="11510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400" dirty="0"/>
              <a:t>Academically mature</a:t>
            </a:r>
          </a:p>
          <a:p>
            <a:pPr lvl="2"/>
            <a:r>
              <a:rPr lang="en-US" sz="2000" dirty="0"/>
              <a:t>Ask proper question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C01C4-5A03-6F42-96AC-68FD42931C27}"/>
              </a:ext>
            </a:extLst>
          </p:cNvPr>
          <p:cNvSpPr txBox="1"/>
          <p:nvPr/>
        </p:nvSpPr>
        <p:spPr>
          <a:xfrm>
            <a:off x="1422259" y="5260032"/>
            <a:ext cx="3719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“My code is giving … errors! </a:t>
            </a:r>
          </a:p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I have tried …!”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F7656-8D5C-D143-8CF9-FAA0EB482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the discord channels</a:t>
            </a:r>
          </a:p>
          <a:p>
            <a:endParaRPr lang="en-US" dirty="0"/>
          </a:p>
          <a:p>
            <a:pPr lvl="1"/>
            <a:r>
              <a:rPr lang="en-US" dirty="0"/>
              <a:t>Discord Invite: </a:t>
            </a:r>
            <a:r>
              <a:rPr lang="en-US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https://discord.gg/JMgeenh</a:t>
            </a:r>
            <a:endParaRPr lang="en-US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Study group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Saturday/Sunday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Come in person or hangout online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91D69-17BA-D845-A634-EA66DC9C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Questions</a:t>
            </a:r>
          </a:p>
        </p:txBody>
      </p:sp>
    </p:spTree>
    <p:extLst>
      <p:ext uri="{BB962C8B-B14F-4D97-AF65-F5344CB8AC3E}">
        <p14:creationId xmlns:p14="http://schemas.microsoft.com/office/powerpoint/2010/main" val="1045629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290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Take notes!!</a:t>
            </a:r>
          </a:p>
          <a:p>
            <a:endParaRPr lang="en-US" sz="1000" dirty="0"/>
          </a:p>
          <a:p>
            <a:r>
              <a:rPr lang="en-US" dirty="0"/>
              <a:t>Write code on paper </a:t>
            </a:r>
          </a:p>
          <a:p>
            <a:pPr lvl="1"/>
            <a:r>
              <a:rPr lang="en-US" dirty="0"/>
              <a:t>Coding interview for companies is done on white board most of the time. Do not rely on debugger to find bugs.</a:t>
            </a:r>
          </a:p>
          <a:p>
            <a:endParaRPr lang="en-US" dirty="0"/>
          </a:p>
          <a:p>
            <a:r>
              <a:rPr lang="en-US" dirty="0"/>
              <a:t>If you miss the class, you are responsible to catch up!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late assignment will be accepted</a:t>
            </a:r>
          </a:p>
          <a:p>
            <a:pPr lvl="1"/>
            <a:r>
              <a:rPr lang="en-US" dirty="0"/>
              <a:t>Exception is </a:t>
            </a:r>
            <a:r>
              <a:rPr lang="en-US" i="1" dirty="0"/>
              <a:t>very very rarely </a:t>
            </a:r>
            <a:r>
              <a:rPr lang="en-US" dirty="0"/>
              <a:t>given based on circumstances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make-up exam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729884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3427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38" y="2811083"/>
            <a:ext cx="2937638" cy="299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3427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</a:t>
            </a:r>
            <a:r>
              <a:rPr lang="en-US" dirty="0">
                <a:solidFill>
                  <a:srgbClr val="FF0000"/>
                </a:solidFill>
              </a:rPr>
              <a:t>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38" y="2811083"/>
            <a:ext cx="2937638" cy="299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111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5144863"/>
          </a:xfrm>
        </p:spPr>
        <p:txBody>
          <a:bodyPr/>
          <a:lstStyle/>
          <a:p>
            <a:r>
              <a:rPr lang="en-US" dirty="0"/>
              <a:t>By the end of this course, you will: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Be comfortable with </a:t>
            </a:r>
            <a:r>
              <a:rPr lang="en-US" dirty="0">
                <a:highlight>
                  <a:srgbClr val="FFFF00"/>
                </a:highlight>
              </a:rPr>
              <a:t>JAVA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Understand </a:t>
            </a:r>
            <a:r>
              <a:rPr lang="en-US" dirty="0">
                <a:highlight>
                  <a:srgbClr val="FFFF00"/>
                </a:highlight>
              </a:rPr>
              <a:t>Object Oriented Programming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proficient with </a:t>
            </a:r>
            <a:r>
              <a:rPr lang="en-US" dirty="0">
                <a:highlight>
                  <a:srgbClr val="FFFF00"/>
                </a:highlight>
              </a:rPr>
              <a:t>data structure </a:t>
            </a:r>
            <a:r>
              <a:rPr lang="en-US" dirty="0"/>
              <a:t>like stack, queue, tree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Agree </a:t>
            </a:r>
            <a:r>
              <a:rPr lang="en-US" dirty="0">
                <a:highlight>
                  <a:srgbClr val="FFFF00"/>
                </a:highlight>
              </a:rPr>
              <a:t>recursion</a:t>
            </a:r>
            <a:r>
              <a:rPr lang="en-US" dirty="0"/>
              <a:t> is awesome but not always efficient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implemented your own </a:t>
            </a:r>
            <a:r>
              <a:rPr lang="en-US" dirty="0">
                <a:highlight>
                  <a:srgbClr val="FFFF00"/>
                </a:highlight>
              </a:rPr>
              <a:t>search engine 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Not feel well writing code without </a:t>
            </a:r>
            <a:r>
              <a:rPr lang="en-US" dirty="0">
                <a:highlight>
                  <a:srgbClr val="FFFF00"/>
                </a:highlight>
              </a:rPr>
              <a:t>git</a:t>
            </a:r>
            <a:r>
              <a:rPr lang="en-US" dirty="0"/>
              <a:t> (source control)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BD4A42-9E2A-CF46-943E-B52A6A3F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you…..?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A281EB-4894-1F47-9955-246A1E3BC3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At work:</a:t>
            </a:r>
          </a:p>
          <a:p>
            <a:pPr lvl="1"/>
            <a:r>
              <a:rPr lang="en-US" dirty="0"/>
              <a:t>“So we need to write an autocomplete feature for our search engine, what’s the best way?”</a:t>
            </a:r>
          </a:p>
          <a:p>
            <a:pPr lvl="1"/>
            <a:endParaRPr lang="en-US" sz="1050" dirty="0"/>
          </a:p>
          <a:p>
            <a:r>
              <a:rPr lang="en-US" dirty="0"/>
              <a:t>At interviews: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1F20B-F4C7-4B4A-96E8-D3375BAC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20" y="3692589"/>
            <a:ext cx="5025816" cy="2636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6488E-5AAF-1641-B859-5D1B520FEED6}"/>
              </a:ext>
            </a:extLst>
          </p:cNvPr>
          <p:cNvSpPr/>
          <p:nvPr/>
        </p:nvSpPr>
        <p:spPr>
          <a:xfrm>
            <a:off x="1604682" y="635568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https://leetcode.com/problems/lowest-common-ancestor-of-a-binary-tree/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9BEA-6B38-2147-A758-A7C6605F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84" y="2662372"/>
            <a:ext cx="3082959" cy="24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00245"/>
            <a:ext cx="8196210" cy="4015497"/>
          </a:xfrm>
        </p:spPr>
        <p:txBody>
          <a:bodyPr/>
          <a:lstStyle/>
          <a:p>
            <a:r>
              <a:rPr lang="en-US" dirty="0"/>
              <a:t>This course will :</a:t>
            </a:r>
          </a:p>
          <a:p>
            <a:endParaRPr lang="en-US" sz="12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focusing on teaching Java class, but we will review the basics</a:t>
            </a:r>
          </a:p>
          <a:p>
            <a:pPr lvl="2"/>
            <a:r>
              <a:rPr lang="en-US" dirty="0"/>
              <a:t>reference, class, template, etc.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 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31" y="4092606"/>
            <a:ext cx="3201123" cy="2393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C94D40-F6FA-144E-81BC-C7089F87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CB08B-CF96-054B-9080-A28242331E55}"/>
              </a:ext>
            </a:extLst>
          </p:cNvPr>
          <p:cNvSpPr txBox="1"/>
          <p:nvPr/>
        </p:nvSpPr>
        <p:spPr>
          <a:xfrm>
            <a:off x="3772590" y="2643942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Write Code, lots of them!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8942-54FC-E44B-A07E-060CC8C4977F}"/>
              </a:ext>
            </a:extLst>
          </p:cNvPr>
          <p:cNvSpPr txBox="1"/>
          <p:nvPr/>
        </p:nvSpPr>
        <p:spPr>
          <a:xfrm>
            <a:off x="1509205" y="1852364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Prioritize!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17DB7-C962-0D40-9370-199AC1005C15}"/>
              </a:ext>
            </a:extLst>
          </p:cNvPr>
          <p:cNvSpPr txBox="1"/>
          <p:nvPr/>
        </p:nvSpPr>
        <p:spPr>
          <a:xfrm>
            <a:off x="4763635" y="456399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Communicate!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3EB-DFA0-3F46-9030-C6E9EFB91A03}"/>
              </a:ext>
            </a:extLst>
          </p:cNvPr>
          <p:cNvSpPr txBox="1"/>
          <p:nvPr/>
        </p:nvSpPr>
        <p:spPr>
          <a:xfrm>
            <a:off x="1502946" y="5643713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Start everything early!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BA6E-D624-F345-BEFC-90C7BCC8838C}"/>
              </a:ext>
            </a:extLst>
          </p:cNvPr>
          <p:cNvSpPr txBox="1"/>
          <p:nvPr/>
        </p:nvSpPr>
        <p:spPr>
          <a:xfrm>
            <a:off x="1502946" y="372365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Slow in, fast out!</a:t>
            </a:r>
          </a:p>
        </p:txBody>
      </p:sp>
    </p:spTree>
    <p:extLst>
      <p:ext uri="{BB962C8B-B14F-4D97-AF65-F5344CB8AC3E}">
        <p14:creationId xmlns:p14="http://schemas.microsoft.com/office/powerpoint/2010/main" val="5559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38" y="1022571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30" y="2586707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52" y="266265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16" y="1107467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6451730" y="5013863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30" y="4009777"/>
            <a:ext cx="2254996" cy="1178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7F842-D527-3541-98E2-1BA5E495D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1" y="3899646"/>
            <a:ext cx="899085" cy="89908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951CBE2-030B-9540-BABA-44C2A99E4285}"/>
              </a:ext>
            </a:extLst>
          </p:cNvPr>
          <p:cNvSpPr/>
          <p:nvPr/>
        </p:nvSpPr>
        <p:spPr>
          <a:xfrm>
            <a:off x="1153834" y="4188747"/>
            <a:ext cx="457200" cy="352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B91DBD-C75C-484F-BC5E-6A53A6BACA77}"/>
              </a:ext>
            </a:extLst>
          </p:cNvPr>
          <p:cNvGrpSpPr/>
          <p:nvPr/>
        </p:nvGrpSpPr>
        <p:grpSpPr>
          <a:xfrm>
            <a:off x="2043703" y="3402216"/>
            <a:ext cx="3156917" cy="1919697"/>
            <a:chOff x="2043703" y="3832525"/>
            <a:chExt cx="3156917" cy="19196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974B3F-67CC-7E46-BCAF-8F29A535FD1B}"/>
                </a:ext>
              </a:extLst>
            </p:cNvPr>
            <p:cNvSpPr/>
            <p:nvPr/>
          </p:nvSpPr>
          <p:spPr>
            <a:xfrm>
              <a:off x="2043703" y="4499893"/>
              <a:ext cx="875697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Frontend service1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8555B2-C9E1-EC4A-BF04-2DC078494E13}"/>
                </a:ext>
              </a:extLst>
            </p:cNvPr>
            <p:cNvSpPr/>
            <p:nvPr/>
          </p:nvSpPr>
          <p:spPr>
            <a:xfrm>
              <a:off x="3276325" y="3832525"/>
              <a:ext cx="947931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Backend service1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531EC1-CC56-AA42-9465-ADDB1B588E95}"/>
                </a:ext>
              </a:extLst>
            </p:cNvPr>
            <p:cNvSpPr/>
            <p:nvPr/>
          </p:nvSpPr>
          <p:spPr>
            <a:xfrm>
              <a:off x="3276325" y="5193011"/>
              <a:ext cx="947931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Backend service12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F137AD-75DE-9341-BE5C-E77BE4397D73}"/>
                </a:ext>
              </a:extLst>
            </p:cNvPr>
            <p:cNvSpPr/>
            <p:nvPr/>
          </p:nvSpPr>
          <p:spPr>
            <a:xfrm>
              <a:off x="4443300" y="4581498"/>
              <a:ext cx="757320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database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D3AB83-9AB8-734A-9FC0-59F294C2A3FA}"/>
                </a:ext>
              </a:extLst>
            </p:cNvPr>
            <p:cNvCxnSpPr>
              <a:cxnSpLocks/>
              <a:stCxn id="16" idx="0"/>
              <a:endCxn id="17" idx="1"/>
            </p:cNvCxnSpPr>
            <p:nvPr/>
          </p:nvCxnSpPr>
          <p:spPr>
            <a:xfrm flipV="1">
              <a:off x="3750291" y="4861104"/>
              <a:ext cx="693009" cy="33190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1E6A15-B077-294F-B7A9-CCFB7920BBF8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2919400" y="4112131"/>
              <a:ext cx="356925" cy="667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1E47C1-CB24-A047-A596-F3D7184C47CC}"/>
                </a:ext>
              </a:extLst>
            </p:cNvPr>
            <p:cNvCxnSpPr>
              <a:cxnSpLocks/>
              <a:stCxn id="15" idx="3"/>
              <a:endCxn id="17" idx="0"/>
            </p:cNvCxnSpPr>
            <p:nvPr/>
          </p:nvCxnSpPr>
          <p:spPr>
            <a:xfrm>
              <a:off x="4224256" y="4112131"/>
              <a:ext cx="597704" cy="46936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A8040B-0B22-9342-9A3B-06F8846CB2B9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>
              <a:off x="2919400" y="4779499"/>
              <a:ext cx="356925" cy="69311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1FFACE2-F7BF-9E4E-B5F8-0FC67FB4DFE9}"/>
              </a:ext>
            </a:extLst>
          </p:cNvPr>
          <p:cNvSpPr/>
          <p:nvPr/>
        </p:nvSpPr>
        <p:spPr>
          <a:xfrm>
            <a:off x="2043703" y="6106669"/>
            <a:ext cx="757320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database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6FE34B-AFE9-7745-98E0-5C8E0CAD9596}"/>
              </a:ext>
            </a:extLst>
          </p:cNvPr>
          <p:cNvSpPr/>
          <p:nvPr/>
        </p:nvSpPr>
        <p:spPr>
          <a:xfrm>
            <a:off x="-373979" y="6214695"/>
            <a:ext cx="227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Install sequence: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56872C-2D33-1744-B927-3D61A98CE5DC}"/>
              </a:ext>
            </a:extLst>
          </p:cNvPr>
          <p:cNvSpPr/>
          <p:nvPr/>
        </p:nvSpPr>
        <p:spPr>
          <a:xfrm>
            <a:off x="3711237" y="6165734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C88D4-0D5F-734D-B110-481750E3A4FA}"/>
              </a:ext>
            </a:extLst>
          </p:cNvPr>
          <p:cNvSpPr/>
          <p:nvPr/>
        </p:nvSpPr>
        <p:spPr>
          <a:xfrm>
            <a:off x="3346513" y="5886129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2CB04A-1F51-4A4C-ABE3-FC5CA024AF83}"/>
              </a:ext>
            </a:extLst>
          </p:cNvPr>
          <p:cNvSpPr/>
          <p:nvPr/>
        </p:nvSpPr>
        <p:spPr>
          <a:xfrm>
            <a:off x="5149308" y="6083708"/>
            <a:ext cx="875697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Frontend service1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5" grpId="0"/>
      <p:bldP spid="36" grpId="0" animBg="1"/>
      <p:bldP spid="37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Hello World!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2A94A-4D07-D44E-81A1-05C0533B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7" y="5420937"/>
            <a:ext cx="6819900" cy="120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0446BB-2D1F-9249-82FF-18E77169452D}"/>
              </a:ext>
            </a:extLst>
          </p:cNvPr>
          <p:cNvGrpSpPr/>
          <p:nvPr/>
        </p:nvGrpSpPr>
        <p:grpSpPr>
          <a:xfrm>
            <a:off x="1133867" y="2134398"/>
            <a:ext cx="6819900" cy="2558332"/>
            <a:chOff x="1133867" y="2134398"/>
            <a:chExt cx="6819900" cy="2558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16A0D-F566-1940-8336-31D25A36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867" y="2134398"/>
              <a:ext cx="6819900" cy="2199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272FF-C447-E94E-96E5-418DE9959F9E}"/>
                </a:ext>
              </a:extLst>
            </p:cNvPr>
            <p:cNvSpPr/>
            <p:nvPr/>
          </p:nvSpPr>
          <p:spPr>
            <a:xfrm>
              <a:off x="1133867" y="4323398"/>
              <a:ext cx="109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Main.java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D3595-FD59-CB48-AD5E-DFD610C7F7FB}"/>
              </a:ext>
            </a:extLst>
          </p:cNvPr>
          <p:cNvGrpSpPr/>
          <p:nvPr/>
        </p:nvGrpSpPr>
        <p:grpSpPr>
          <a:xfrm>
            <a:off x="1086193" y="1563567"/>
            <a:ext cx="5594536" cy="3194864"/>
            <a:chOff x="1086193" y="1563567"/>
            <a:chExt cx="5594536" cy="319486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C0CFFB-C6E1-2341-AE52-4C9872577ADD}"/>
                </a:ext>
              </a:extLst>
            </p:cNvPr>
            <p:cNvSpPr/>
            <p:nvPr/>
          </p:nvSpPr>
          <p:spPr>
            <a:xfrm>
              <a:off x="2911875" y="2015230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2AE38C7-26DD-9E48-91BB-7FEFFEF452D3}"/>
                </a:ext>
              </a:extLst>
            </p:cNvPr>
            <p:cNvSpPr/>
            <p:nvPr/>
          </p:nvSpPr>
          <p:spPr>
            <a:xfrm>
              <a:off x="1086193" y="4216893"/>
              <a:ext cx="1145219" cy="54153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53709-4DD6-DA47-808C-189191661A68}"/>
                </a:ext>
              </a:extLst>
            </p:cNvPr>
            <p:cNvSpPr txBox="1"/>
            <p:nvPr/>
          </p:nvSpPr>
          <p:spPr>
            <a:xfrm>
              <a:off x="3342443" y="1563567"/>
              <a:ext cx="3338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name must match class name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0FB54C-2298-EE46-A311-1F044E123E92}"/>
              </a:ext>
            </a:extLst>
          </p:cNvPr>
          <p:cNvGrpSpPr/>
          <p:nvPr/>
        </p:nvGrpSpPr>
        <p:grpSpPr>
          <a:xfrm>
            <a:off x="2805928" y="1591189"/>
            <a:ext cx="4723281" cy="1648445"/>
            <a:chOff x="2805928" y="1591189"/>
            <a:chExt cx="4723281" cy="16484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CC0DA84-EDDA-A54D-B76D-FBF60BAB9827}"/>
                </a:ext>
              </a:extLst>
            </p:cNvPr>
            <p:cNvSpPr/>
            <p:nvPr/>
          </p:nvSpPr>
          <p:spPr>
            <a:xfrm>
              <a:off x="4359700" y="2662585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592A5D-3DD8-FA41-8C6B-76BC8A349CF6}"/>
                </a:ext>
              </a:extLst>
            </p:cNvPr>
            <p:cNvSpPr txBox="1"/>
            <p:nvPr/>
          </p:nvSpPr>
          <p:spPr>
            <a:xfrm>
              <a:off x="2805928" y="1591189"/>
              <a:ext cx="472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program can only have one main() function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4DFAF9-EB35-0240-A191-3E738858A1D7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4763635" y="1960521"/>
              <a:ext cx="403934" cy="702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82DE9-518E-B64B-AAD1-02D2A9A9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B233D-1414-ED4E-A419-8CBE679F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22" y="489102"/>
            <a:ext cx="5869964" cy="599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63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9D077-0F92-4545-A045-67EB31757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7516" y="2690439"/>
            <a:ext cx="6611071" cy="1065773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</a:rPr>
              <a:t>"</a:t>
            </a:r>
            <a:r>
              <a:rPr lang="en-US" dirty="0">
                <a:solidFill>
                  <a:srgbClr val="0070C0"/>
                </a:solidFill>
              </a:rPr>
              <a:t>99 Bottles of Beer</a:t>
            </a:r>
            <a:r>
              <a:rPr lang="en-US" b="0" dirty="0">
                <a:solidFill>
                  <a:srgbClr val="0070C0"/>
                </a:solidFill>
              </a:rPr>
              <a:t>" is an anonymous folk song dating to the mid-20th century.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C714D8-E228-0D4C-B43A-BE8B67E8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78B4-D84C-6943-88CA-FCDBCF91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779F85-8308-8F43-BF6A-54FBB5D68E34}"/>
              </a:ext>
            </a:extLst>
          </p:cNvPr>
          <p:cNvSpPr txBox="1">
            <a:spLocks/>
          </p:cNvSpPr>
          <p:nvPr/>
        </p:nvSpPr>
        <p:spPr>
          <a:xfrm>
            <a:off x="1458098" y="3919631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0" dirty="0"/>
              <a:t>Repetitive lyrics, but some lines are missing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3C3EC61-CD43-454E-A25E-EB4BA048875D}"/>
              </a:ext>
            </a:extLst>
          </p:cNvPr>
          <p:cNvSpPr txBox="1">
            <a:spLocks/>
          </p:cNvSpPr>
          <p:nvPr/>
        </p:nvSpPr>
        <p:spPr>
          <a:xfrm>
            <a:off x="1458099" y="4788180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Let’s write a code to fill in the blank</a:t>
            </a:r>
          </a:p>
        </p:txBody>
      </p:sp>
    </p:spTree>
    <p:extLst>
      <p:ext uri="{BB962C8B-B14F-4D97-AF65-F5344CB8AC3E}">
        <p14:creationId xmlns:p14="http://schemas.microsoft.com/office/powerpoint/2010/main" val="38588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3E38A-5F7A-9B4C-9929-246FF8366C81}"/>
              </a:ext>
            </a:extLst>
          </p:cNvPr>
          <p:cNvSpPr txBox="1"/>
          <p:nvPr/>
        </p:nvSpPr>
        <p:spPr>
          <a:xfrm>
            <a:off x="304800" y="1807073"/>
            <a:ext cx="401032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 a day hot enough to make the Devil cuss</a:t>
            </a:r>
            <a:br>
              <a:rPr lang="en-US" sz="1400" dirty="0"/>
            </a:br>
            <a:r>
              <a:rPr lang="en-US" sz="1400" dirty="0"/>
              <a:t>I walked into a bar so thirsty I was </a:t>
            </a:r>
            <a:r>
              <a:rPr lang="en-US" sz="1400" dirty="0" err="1"/>
              <a:t>spittin</a:t>
            </a:r>
            <a:r>
              <a:rPr lang="en-US" sz="1400" dirty="0"/>
              <a:t>' dust</a:t>
            </a:r>
            <a:br>
              <a:rPr lang="en-US" sz="1400" dirty="0"/>
            </a:br>
            <a:r>
              <a:rPr lang="en-US" sz="1400" dirty="0"/>
              <a:t>Barkeep asked me what'll it be?</a:t>
            </a:r>
            <a:br>
              <a:rPr lang="en-US" sz="1400" dirty="0"/>
            </a:br>
            <a:r>
              <a:rPr lang="en-US" sz="1400" dirty="0"/>
              <a:t>I said </a:t>
            </a:r>
            <a:r>
              <a:rPr lang="en-US" sz="1400" dirty="0" err="1"/>
              <a:t>whatcha</a:t>
            </a:r>
            <a:r>
              <a:rPr lang="en-US" sz="1400" dirty="0"/>
              <a:t> got? He said well let's see, we got</a:t>
            </a:r>
          </a:p>
          <a:p>
            <a:endParaRPr lang="en-US" sz="1400" dirty="0"/>
          </a:p>
          <a:p>
            <a:r>
              <a:rPr lang="en-US" sz="1400" dirty="0"/>
              <a:t>Lone star, PBR, Rolling Rock, Shiner Bock</a:t>
            </a:r>
            <a:br>
              <a:rPr lang="en-US" sz="1400" dirty="0"/>
            </a:br>
            <a:r>
              <a:rPr lang="en-US" sz="1400" dirty="0"/>
              <a:t>Moose Drool, O'Doul's, Hefeweizen, </a:t>
            </a:r>
            <a:r>
              <a:rPr lang="en-US" sz="1400" dirty="0" err="1"/>
              <a:t>Ziegenbock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/>
              <a:t>Keystone, Coors Light, 'course we got Red Stripe</a:t>
            </a:r>
            <a:br>
              <a:rPr lang="en-US" sz="1400" dirty="0"/>
            </a:br>
            <a:r>
              <a:rPr lang="en-US" sz="1400" dirty="0"/>
              <a:t>Amstel, Amsterdam in the tall can,</a:t>
            </a:r>
          </a:p>
          <a:p>
            <a:endParaRPr lang="en-US" sz="1400" dirty="0"/>
          </a:p>
          <a:p>
            <a:r>
              <a:rPr lang="en-US" sz="1400" dirty="0"/>
              <a:t>Michelob, Miller Light, </a:t>
            </a:r>
            <a:r>
              <a:rPr lang="en-US" sz="1400" dirty="0" err="1"/>
              <a:t>Guiness</a:t>
            </a:r>
            <a:r>
              <a:rPr lang="en-US" sz="1400" dirty="0"/>
              <a:t> by the pint glass</a:t>
            </a:r>
            <a:br>
              <a:rPr lang="en-US" sz="1400" dirty="0"/>
            </a:br>
            <a:r>
              <a:rPr lang="en-US" sz="1400" dirty="0"/>
              <a:t>Doppelbock Lager, take a </a:t>
            </a:r>
            <a:r>
              <a:rPr lang="en-US" sz="1400" dirty="0" err="1"/>
              <a:t>swaller</a:t>
            </a:r>
            <a:r>
              <a:rPr lang="en-US" sz="1400" dirty="0"/>
              <a:t> </a:t>
            </a:r>
            <a:r>
              <a:rPr lang="en-US" sz="1400" dirty="0" err="1"/>
              <a:t>'cause</a:t>
            </a:r>
            <a:r>
              <a:rPr lang="en-US" sz="1400" dirty="0"/>
              <a:t> it's </a:t>
            </a:r>
            <a:r>
              <a:rPr lang="en-US" sz="1400" dirty="0" err="1"/>
              <a:t>goin</a:t>
            </a:r>
            <a:r>
              <a:rPr lang="en-US" sz="1400" dirty="0"/>
              <a:t>' fast</a:t>
            </a:r>
            <a:br>
              <a:rPr lang="en-US" sz="1400" dirty="0"/>
            </a:br>
            <a:r>
              <a:rPr lang="en-US" sz="1400" dirty="0"/>
              <a:t>Oatmeal stout and a lot of Leinenkugel's</a:t>
            </a:r>
            <a:br>
              <a:rPr lang="en-US" sz="1400" dirty="0"/>
            </a:br>
            <a:r>
              <a:rPr lang="en-US" sz="1400" dirty="0"/>
              <a:t>Open up your wallet, no time to be frugal there’s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99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99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443EE-F6A0-B240-9D32-1947E066BCA8}"/>
              </a:ext>
            </a:extLst>
          </p:cNvPr>
          <p:cNvSpPr txBox="1"/>
          <p:nvPr/>
        </p:nvSpPr>
        <p:spPr>
          <a:xfrm>
            <a:off x="4315129" y="1807073"/>
            <a:ext cx="417710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Well needless to say I was pretty impressed</a:t>
            </a:r>
            <a:br>
              <a:rPr lang="en-US" sz="1400" dirty="0"/>
            </a:br>
            <a:r>
              <a:rPr lang="en-US" sz="1400" dirty="0"/>
              <a:t>As he handed me an ice cold beer from a chest</a:t>
            </a:r>
            <a:br>
              <a:rPr lang="en-US" sz="1400" dirty="0"/>
            </a:br>
            <a:r>
              <a:rPr lang="en-US" sz="1400" dirty="0"/>
              <a:t>I said, Not bad for a hole in the wall</a:t>
            </a:r>
            <a:br>
              <a:rPr lang="en-US" sz="1400" dirty="0"/>
            </a:br>
            <a:r>
              <a:rPr lang="en-US" sz="1400" dirty="0"/>
              <a:t>Barkeep grinned, said That </a:t>
            </a:r>
            <a:r>
              <a:rPr lang="en-US" sz="1400" dirty="0" err="1"/>
              <a:t>ain't</a:t>
            </a:r>
            <a:r>
              <a:rPr lang="en-US" sz="1400" dirty="0"/>
              <a:t> all, we got</a:t>
            </a:r>
          </a:p>
          <a:p>
            <a:endParaRPr lang="en-US" sz="1400" dirty="0"/>
          </a:p>
          <a:p>
            <a:r>
              <a:rPr lang="en-US" sz="1400" dirty="0"/>
              <a:t>Rio Grande, River Rock, </a:t>
            </a:r>
            <a:r>
              <a:rPr lang="en-US" sz="1400" dirty="0" err="1"/>
              <a:t>Tecate</a:t>
            </a:r>
            <a:r>
              <a:rPr lang="en-US" sz="1400" dirty="0"/>
              <a:t> with a twist top</a:t>
            </a:r>
            <a:br>
              <a:rPr lang="en-US" sz="1400" dirty="0"/>
            </a:br>
            <a:r>
              <a:rPr lang="en-US" sz="1400" dirty="0"/>
              <a:t>Dos </a:t>
            </a:r>
            <a:r>
              <a:rPr lang="en-US" sz="1400" dirty="0" err="1"/>
              <a:t>Perros</a:t>
            </a:r>
            <a:r>
              <a:rPr lang="en-US" sz="1400" dirty="0"/>
              <a:t>, Dos </a:t>
            </a:r>
            <a:r>
              <a:rPr lang="en-US" sz="1400" dirty="0" err="1"/>
              <a:t>Equis</a:t>
            </a:r>
            <a:r>
              <a:rPr lang="en-US" sz="1400" dirty="0"/>
              <a:t>, Foster if </a:t>
            </a:r>
            <a:r>
              <a:rPr lang="en-US" sz="1400" dirty="0" err="1"/>
              <a:t>yer</a:t>
            </a:r>
            <a:r>
              <a:rPr lang="en-US" sz="1400" dirty="0"/>
              <a:t> Aussie</a:t>
            </a:r>
            <a:br>
              <a:rPr lang="en-US" sz="1400" dirty="0"/>
            </a:br>
            <a:r>
              <a:rPr lang="en-US" sz="1400" dirty="0"/>
              <a:t>Bud Light in the new Zane Williams </a:t>
            </a:r>
            <a:r>
              <a:rPr lang="en-US" sz="1400" dirty="0" err="1"/>
              <a:t>coozie</a:t>
            </a:r>
            <a:br>
              <a:rPr lang="en-US" sz="1400" dirty="0"/>
            </a:br>
            <a:r>
              <a:rPr lang="en-US" sz="1400" dirty="0"/>
              <a:t>A dozen wheat beers on tap if you're choosy, got</a:t>
            </a:r>
          </a:p>
          <a:p>
            <a:endParaRPr lang="en-US" sz="1400" dirty="0"/>
          </a:p>
          <a:p>
            <a:r>
              <a:rPr lang="en-US" sz="1400" dirty="0"/>
              <a:t>Heineken, Killian's, Labatt's and Beck's</a:t>
            </a:r>
            <a:br>
              <a:rPr lang="en-US" sz="1400" dirty="0"/>
            </a:br>
            <a:r>
              <a:rPr lang="en-US" sz="1400" dirty="0"/>
              <a:t>Ice cold </a:t>
            </a:r>
            <a:r>
              <a:rPr lang="en-US" sz="1400" dirty="0" err="1"/>
              <a:t>na</a:t>
            </a:r>
            <a:r>
              <a:rPr lang="en-US" sz="1400" dirty="0"/>
              <a:t> with the limes in the necks</a:t>
            </a:r>
            <a:br>
              <a:rPr lang="en-US" sz="1400" dirty="0"/>
            </a:br>
            <a:r>
              <a:rPr lang="en-US" sz="1400" dirty="0"/>
              <a:t>Yuengling chilling with the Old Milwaukee's best</a:t>
            </a:r>
            <a:br>
              <a:rPr lang="en-US" sz="1400" dirty="0"/>
            </a:br>
            <a:r>
              <a:rPr lang="en-US" sz="1400" dirty="0"/>
              <a:t>Sam Adams and that </a:t>
            </a:r>
            <a:r>
              <a:rPr lang="en-US" sz="1400" dirty="0" err="1"/>
              <a:t>ain't</a:t>
            </a:r>
            <a:r>
              <a:rPr lang="en-US" sz="1400" dirty="0"/>
              <a:t> even half of the rest of them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97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32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C13DB-ECEE-0A4B-8456-C90042EABBC3}"/>
              </a:ext>
            </a:extLst>
          </p:cNvPr>
          <p:cNvSpPr txBox="1"/>
          <p:nvPr/>
        </p:nvSpPr>
        <p:spPr>
          <a:xfrm>
            <a:off x="218490" y="1762629"/>
            <a:ext cx="4012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 I settled down with my favorite brew</a:t>
            </a:r>
            <a:br>
              <a:rPr lang="en-US" sz="1400" dirty="0"/>
            </a:br>
            <a:r>
              <a:rPr lang="en-US" sz="1400" dirty="0"/>
              <a:t>I ordered me another and before I knew</a:t>
            </a:r>
            <a:br>
              <a:rPr lang="en-US" sz="1400" dirty="0"/>
            </a:br>
            <a:r>
              <a:rPr lang="en-US" sz="1400" dirty="0"/>
              <a:t>It was 2 AM and I was under a table</a:t>
            </a:r>
            <a:br>
              <a:rPr lang="en-US" sz="1400" dirty="0"/>
            </a:br>
            <a:r>
              <a:rPr lang="en-US" sz="1400" dirty="0" err="1"/>
              <a:t>Bein</a:t>
            </a:r>
            <a:r>
              <a:rPr lang="en-US" sz="1400" dirty="0"/>
              <a:t>' choked by a dude that smelled like a stable</a:t>
            </a:r>
          </a:p>
          <a:p>
            <a:endParaRPr lang="en-US" sz="1400" dirty="0"/>
          </a:p>
          <a:p>
            <a:r>
              <a:rPr lang="en-US" sz="1400" dirty="0"/>
              <a:t>And finally I was able to throw him through the screen door</a:t>
            </a:r>
            <a:br>
              <a:rPr lang="en-US" sz="1400" dirty="0"/>
            </a:br>
            <a:r>
              <a:rPr lang="en-US" sz="1400" dirty="0"/>
              <a:t>Pick up my hat off the hardwood floor</a:t>
            </a:r>
            <a:br>
              <a:rPr lang="en-US" sz="1400" dirty="0"/>
            </a:br>
            <a:r>
              <a:rPr lang="en-US" sz="1400" dirty="0"/>
              <a:t>Get on back to the barkeep's daughter who was</a:t>
            </a:r>
            <a:br>
              <a:rPr lang="en-US" sz="1400" dirty="0"/>
            </a:br>
            <a:r>
              <a:rPr lang="en-US" sz="1400" dirty="0" err="1"/>
              <a:t>Puttin</a:t>
            </a:r>
            <a:r>
              <a:rPr lang="en-US" sz="1400" dirty="0"/>
              <a:t>' "Pop a Top" on the jukebox, </a:t>
            </a:r>
            <a:r>
              <a:rPr lang="en-US" sz="1400" dirty="0" err="1"/>
              <a:t>dancin</a:t>
            </a:r>
            <a:r>
              <a:rPr lang="en-US" sz="1400" dirty="0"/>
              <a:t>' non-stop</a:t>
            </a:r>
          </a:p>
          <a:p>
            <a:endParaRPr lang="en-US" sz="1400" dirty="0"/>
          </a:p>
          <a:p>
            <a:r>
              <a:rPr lang="en-US" sz="1400" dirty="0"/>
              <a:t>And </a:t>
            </a:r>
            <a:r>
              <a:rPr lang="en-US" sz="1400" dirty="0" err="1"/>
              <a:t>sippin</a:t>
            </a:r>
            <a:r>
              <a:rPr lang="en-US" sz="1400" dirty="0"/>
              <a:t>' on a beer that I bought her</a:t>
            </a:r>
            <a:br>
              <a:rPr lang="en-US" sz="1400" dirty="0"/>
            </a:br>
            <a:r>
              <a:rPr lang="en-US" sz="1400" dirty="0"/>
              <a:t>We were </a:t>
            </a:r>
            <a:r>
              <a:rPr lang="en-US" sz="1400" dirty="0" err="1"/>
              <a:t>drinkin</a:t>
            </a:r>
            <a:r>
              <a:rPr lang="en-US" sz="1400" dirty="0"/>
              <a:t>' it like it was water</a:t>
            </a:r>
            <a:br>
              <a:rPr lang="en-US" sz="1400" dirty="0"/>
            </a:br>
            <a:r>
              <a:rPr lang="en-US" sz="1400" dirty="0"/>
              <a:t>There were cowgirls everywhere </a:t>
            </a:r>
            <a:r>
              <a:rPr lang="en-US" sz="1400" dirty="0" err="1"/>
              <a:t>wearin</a:t>
            </a:r>
            <a:r>
              <a:rPr lang="en-US" sz="1400" dirty="0"/>
              <a:t>' their</a:t>
            </a:r>
            <a:br>
              <a:rPr lang="en-US" sz="1400" dirty="0"/>
            </a:br>
            <a:r>
              <a:rPr lang="en-US" sz="1400" dirty="0"/>
              <a:t>Pretty hair down to their derriere and there were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2 more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2 more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Took one down and passed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1 more bottle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15684-9E14-AD4D-9099-DB41D526D559}"/>
              </a:ext>
            </a:extLst>
          </p:cNvPr>
          <p:cNvSpPr txBox="1"/>
          <p:nvPr/>
        </p:nvSpPr>
        <p:spPr>
          <a:xfrm>
            <a:off x="4455458" y="1762629"/>
            <a:ext cx="43222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more bottle of beer on the wall</a:t>
            </a:r>
            <a:br>
              <a:rPr lang="en-US" sz="1400" dirty="0"/>
            </a:br>
            <a:r>
              <a:rPr lang="en-US" sz="1400" dirty="0"/>
              <a:t>1 more bottle of beer</a:t>
            </a:r>
            <a:br>
              <a:rPr lang="en-US" sz="1400" dirty="0"/>
            </a:br>
            <a:r>
              <a:rPr lang="en-US" sz="1400" dirty="0"/>
              <a:t>We raised it up high and drained it dry and there were </a:t>
            </a:r>
          </a:p>
          <a:p>
            <a:r>
              <a:rPr lang="en-US" sz="1400" dirty="0"/>
              <a:t>No more bottles of beer on the wall</a:t>
            </a:r>
          </a:p>
          <a:p>
            <a:endParaRPr lang="en-US" sz="1400" dirty="0"/>
          </a:p>
          <a:p>
            <a:r>
              <a:rPr lang="en-US" sz="1400" dirty="0"/>
              <a:t>So we started on the</a:t>
            </a:r>
          </a:p>
          <a:p>
            <a:r>
              <a:rPr lang="en-US" sz="1400" dirty="0"/>
              <a:t>Cuervo, Bacardi Gold, margaritas, straight tequila</a:t>
            </a:r>
            <a:br>
              <a:rPr lang="en-US" sz="1400" dirty="0"/>
            </a:br>
            <a:r>
              <a:rPr lang="en-US" sz="1400" dirty="0"/>
              <a:t>Jim Beam, George Dickel, then we wet our whistle with a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single malt scotch, peach schnapps in a </a:t>
            </a:r>
            <a:r>
              <a:rPr lang="en-US" sz="1400" dirty="0" err="1"/>
              <a:t>jello</a:t>
            </a:r>
            <a:r>
              <a:rPr lang="en-US" sz="1400" dirty="0"/>
              <a:t> shot</a:t>
            </a:r>
            <a:br>
              <a:rPr lang="en-US" sz="1400" dirty="0"/>
            </a:br>
            <a:r>
              <a:rPr lang="en-US" sz="1400" dirty="0"/>
              <a:t>Captain Morgan, pour some more of them</a:t>
            </a:r>
            <a:br>
              <a:rPr lang="en-US" sz="1400" dirty="0"/>
            </a:br>
            <a:r>
              <a:rPr lang="en-US" sz="1400" dirty="0"/>
              <a:t>Cider Sliders, </a:t>
            </a:r>
            <a:r>
              <a:rPr lang="en-US" sz="1400" dirty="0" err="1"/>
              <a:t>Flyin</a:t>
            </a:r>
            <a:r>
              <a:rPr lang="en-US" sz="1400" dirty="0"/>
              <a:t>' Tigers</a:t>
            </a:r>
            <a:br>
              <a:rPr lang="en-US" sz="1400" dirty="0"/>
            </a:br>
            <a:r>
              <a:rPr lang="en-US" sz="1400" dirty="0"/>
              <a:t>Dr Pepper for the designated drivers</a:t>
            </a:r>
            <a:br>
              <a:rPr lang="en-US" sz="1400" dirty="0"/>
            </a:br>
            <a:r>
              <a:rPr lang="en-US" sz="1400" dirty="0" err="1"/>
              <a:t>Everclear</a:t>
            </a:r>
            <a:r>
              <a:rPr lang="en-US" sz="1400" dirty="0"/>
              <a:t>, Absolut and Amaretto</a:t>
            </a:r>
            <a:br>
              <a:rPr lang="en-US" sz="1400" dirty="0"/>
            </a:br>
            <a:r>
              <a:rPr lang="en-US" sz="1400" dirty="0"/>
              <a:t>I don't remember much but I never will forget those</a:t>
            </a:r>
          </a:p>
          <a:p>
            <a:endParaRPr lang="en-US" sz="1400" dirty="0"/>
          </a:p>
          <a:p>
            <a:r>
              <a:rPr lang="en-US" sz="1400" dirty="0"/>
              <a:t>99 bottles of beer on the wall</a:t>
            </a:r>
            <a:br>
              <a:rPr lang="en-US" sz="1400" dirty="0"/>
            </a:br>
            <a:r>
              <a:rPr lang="en-US" sz="1400" dirty="0"/>
              <a:t>99 bottles of beer</a:t>
            </a:r>
            <a:br>
              <a:rPr lang="en-US" sz="1400" dirty="0"/>
            </a:br>
            <a:r>
              <a:rPr lang="en-US" sz="1400" dirty="0"/>
              <a:t>There </a:t>
            </a:r>
            <a:r>
              <a:rPr lang="en-US" sz="1400" dirty="0" err="1"/>
              <a:t>ain't</a:t>
            </a:r>
            <a:r>
              <a:rPr lang="en-US" sz="1400" dirty="0"/>
              <a:t> </a:t>
            </a:r>
            <a:r>
              <a:rPr lang="en-US" sz="1400" dirty="0" err="1"/>
              <a:t>nothin</a:t>
            </a:r>
            <a:r>
              <a:rPr lang="en-US" sz="1400" dirty="0"/>
              <a:t>' finer than an ice-cold Shiner and</a:t>
            </a:r>
            <a:br>
              <a:rPr lang="en-US" sz="1400" dirty="0"/>
            </a:br>
            <a:r>
              <a:rPr lang="en-US" sz="1400" dirty="0"/>
              <a:t>99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517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367A5-E428-AB48-AD8F-A5A12FAFE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881" y="2052917"/>
            <a:ext cx="8196210" cy="78235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DADD1-A7DA-6B41-A63F-08CB19E8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FE341C8-016F-CE47-A45A-9312245746FD}"/>
              </a:ext>
            </a:extLst>
          </p:cNvPr>
          <p:cNvSpPr txBox="1">
            <a:spLocks/>
          </p:cNvSpPr>
          <p:nvPr/>
        </p:nvSpPr>
        <p:spPr>
          <a:xfrm>
            <a:off x="766881" y="2052918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/>
              <a:t>99 bottles of beer on the wall, 99 bottles of beer</a:t>
            </a:r>
            <a:br>
              <a:rPr lang="en-US" sz="1800" dirty="0"/>
            </a:br>
            <a:r>
              <a:rPr lang="en-US" sz="1800" dirty="0"/>
              <a:t>Take one down, pass it around, 98 bottles of beer on the wall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872D2AD-0F6B-534F-A109-2181068C987B}"/>
              </a:ext>
            </a:extLst>
          </p:cNvPr>
          <p:cNvSpPr txBox="1">
            <a:spLocks/>
          </p:cNvSpPr>
          <p:nvPr/>
        </p:nvSpPr>
        <p:spPr>
          <a:xfrm>
            <a:off x="766881" y="3037821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97</a:t>
            </a:r>
            <a:r>
              <a:rPr lang="en-US" sz="1800" dirty="0"/>
              <a:t> bottles of beer on the wall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D2A3A83-D372-2A41-9D46-6725596FD566}"/>
              </a:ext>
            </a:extLst>
          </p:cNvPr>
          <p:cNvSpPr txBox="1">
            <a:spLocks/>
          </p:cNvSpPr>
          <p:nvPr/>
        </p:nvSpPr>
        <p:spPr>
          <a:xfrm>
            <a:off x="766881" y="5368645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bottles of beer on the wall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18E7FAF-75B0-784E-B9FB-081E26D12AD7}"/>
              </a:ext>
            </a:extLst>
          </p:cNvPr>
          <p:cNvSpPr txBox="1">
            <a:spLocks/>
          </p:cNvSpPr>
          <p:nvPr/>
        </p:nvSpPr>
        <p:spPr>
          <a:xfrm>
            <a:off x="3592377" y="4022724"/>
            <a:ext cx="979623" cy="9873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Font typeface="Lucida Grande"/>
              <a:buNone/>
            </a:pP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3860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7" grpId="0" build="p"/>
      <p:bldP spid="8" grpId="0" build="p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79D74-1F74-844F-ACEE-65678AA09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98987"/>
            <a:ext cx="8196210" cy="2847508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98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97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96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r>
              <a:rPr lang="en-US" sz="1600" b="0" dirty="0"/>
              <a:t>	...…...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A933B3-5B4E-BC4B-A7BC-F0D782AF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63730CF-9A39-2A4B-AACC-040B124C9F35}"/>
              </a:ext>
            </a:extLst>
          </p:cNvPr>
          <p:cNvSpPr txBox="1">
            <a:spLocks/>
          </p:cNvSpPr>
          <p:nvPr/>
        </p:nvSpPr>
        <p:spPr>
          <a:xfrm>
            <a:off x="659305" y="4314419"/>
            <a:ext cx="8196210" cy="23642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1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no more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No more bottles of beer on the wall, no more bottles of beer.</a:t>
            </a:r>
          </a:p>
          <a:p>
            <a:pPr marL="0" indent="0">
              <a:buNone/>
            </a:pPr>
            <a:r>
              <a:rPr lang="en-US" sz="1600" b="0" dirty="0"/>
              <a:t>Go to the store and buy some more, 99 bottles of beer on the wall.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5DC62-A301-5248-9793-5AFA5EC2EB47}"/>
              </a:ext>
            </a:extLst>
          </p:cNvPr>
          <p:cNvSpPr/>
          <p:nvPr/>
        </p:nvSpPr>
        <p:spPr>
          <a:xfrm>
            <a:off x="6140776" y="1232704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http://www.99-bottles-of-beer.net/lyrics.html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94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B7B8EC-4C07-104B-B6FD-B9FE25C5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050E-5E55-1D4B-A084-4BA2FC96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" y="1963271"/>
            <a:ext cx="8699582" cy="308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DB57C9-17C9-1543-B35C-40D5FCA0C042}"/>
              </a:ext>
            </a:extLst>
          </p:cNvPr>
          <p:cNvGrpSpPr/>
          <p:nvPr/>
        </p:nvGrpSpPr>
        <p:grpSpPr>
          <a:xfrm>
            <a:off x="671756" y="1501542"/>
            <a:ext cx="7503626" cy="1510599"/>
            <a:chOff x="555215" y="1591189"/>
            <a:chExt cx="7503626" cy="15105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EE4DD5-312A-7649-9985-DEF888DB2AEE}"/>
                </a:ext>
              </a:extLst>
            </p:cNvPr>
            <p:cNvSpPr/>
            <p:nvPr/>
          </p:nvSpPr>
          <p:spPr>
            <a:xfrm>
              <a:off x="555215" y="2814918"/>
              <a:ext cx="1919044" cy="28687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/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Loop to make variable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to change from 99 until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23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E0964B-47C1-5443-B6F3-716E40591966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 flipH="1">
              <a:off x="1514737" y="1960521"/>
              <a:ext cx="3917648" cy="8543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2C3A9-4F09-8B45-A31A-01B6162D7AA2}"/>
              </a:ext>
            </a:extLst>
          </p:cNvPr>
          <p:cNvGrpSpPr/>
          <p:nvPr/>
        </p:nvGrpSpPr>
        <p:grpSpPr>
          <a:xfrm>
            <a:off x="752437" y="3089200"/>
            <a:ext cx="5499337" cy="2563105"/>
            <a:chOff x="420743" y="290749"/>
            <a:chExt cx="5499337" cy="25631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4711338-61B7-E645-99DF-7FD6FDD146E8}"/>
                </a:ext>
              </a:extLst>
            </p:cNvPr>
            <p:cNvSpPr/>
            <p:nvPr/>
          </p:nvSpPr>
          <p:spPr>
            <a:xfrm>
              <a:off x="420743" y="290749"/>
              <a:ext cx="1981797" cy="75665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/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Condition statement for the case when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zero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2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F7F1-9F45-D64A-9945-45C276C61459}"/>
                </a:ext>
              </a:extLst>
            </p:cNvPr>
            <p:cNvCxnSpPr>
              <a:cxnSpLocks/>
              <a:stCxn id="26" idx="0"/>
              <a:endCxn id="25" idx="2"/>
            </p:cNvCxnSpPr>
            <p:nvPr/>
          </p:nvCxnSpPr>
          <p:spPr>
            <a:xfrm flipH="1" flipV="1">
              <a:off x="1411642" y="1047408"/>
              <a:ext cx="2198190" cy="14371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217E12-11B4-6A4A-9BC1-BACCEEA5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8AFE-06CC-1D48-AA8B-71B6729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30"/>
          <a:stretch/>
        </p:blipFill>
        <p:spPr>
          <a:xfrm>
            <a:off x="717550" y="1371600"/>
            <a:ext cx="7708900" cy="26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F3ABA-DD8B-2344-AE4F-7823A86CB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2"/>
          <a:stretch/>
        </p:blipFill>
        <p:spPr>
          <a:xfrm>
            <a:off x="717550" y="4267200"/>
            <a:ext cx="7708900" cy="2370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456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4" y="1485714"/>
            <a:ext cx="8928846" cy="401549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Write a function to find the maximum number in an integer 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function to swap two integers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13360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272527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31694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390861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50028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09195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683618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330825" y="419270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2870263" y="41944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461933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053603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677504" y="419270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216942" y="41944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5808612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0538" y="3022847"/>
            <a:ext cx="482709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Problem Solving </a:t>
            </a:r>
            <a:r>
              <a:rPr lang="en-US" sz="3200" i="1" dirty="0"/>
              <a:t>Using</a:t>
            </a:r>
          </a:p>
        </p:txBody>
      </p:sp>
    </p:spTree>
    <p:extLst>
      <p:ext uri="{BB962C8B-B14F-4D97-AF65-F5344CB8AC3E}">
        <p14:creationId xmlns:p14="http://schemas.microsoft.com/office/powerpoint/2010/main" val="42927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0.34497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16386" y="3022845"/>
            <a:ext cx="428351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Problem Solving</a:t>
            </a:r>
            <a:r>
              <a:rPr lang="en-US" sz="3200" dirty="0"/>
              <a:t> </a:t>
            </a:r>
            <a:r>
              <a:rPr lang="en-US" sz="3200" i="1" dirty="0"/>
              <a:t>Using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53D9BF-7C42-3C4E-B3BC-926FE851038D}"/>
              </a:ext>
            </a:extLst>
          </p:cNvPr>
          <p:cNvSpPr txBox="1">
            <a:spLocks/>
          </p:cNvSpPr>
          <p:nvPr/>
        </p:nvSpPr>
        <p:spPr>
          <a:xfrm>
            <a:off x="2040396" y="4998987"/>
            <a:ext cx="5905119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programming languages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799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“Programming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Language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D17D5-A536-6441-A1FA-31BC4B8C5EBA}"/>
              </a:ext>
            </a:extLst>
          </p:cNvPr>
          <p:cNvSpPr txBox="1"/>
          <p:nvPr/>
        </p:nvSpPr>
        <p:spPr>
          <a:xfrm>
            <a:off x="626182" y="3835292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E5DD-FC20-944A-9F38-DC8A1357EEC7}"/>
              </a:ext>
            </a:extLst>
          </p:cNvPr>
          <p:cNvSpPr txBox="1"/>
          <p:nvPr/>
        </p:nvSpPr>
        <p:spPr>
          <a:xfrm>
            <a:off x="4763635" y="306758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F6854-A4CA-7944-89B7-87D834DB7A8F}"/>
              </a:ext>
            </a:extLst>
          </p:cNvPr>
          <p:cNvSpPr txBox="1"/>
          <p:nvPr/>
        </p:nvSpPr>
        <p:spPr>
          <a:xfrm>
            <a:off x="2681069" y="442006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Reference Passing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0C751-1239-164C-AA5A-7D1D46BE8748}"/>
              </a:ext>
            </a:extLst>
          </p:cNvPr>
          <p:cNvSpPr txBox="1"/>
          <p:nvPr/>
        </p:nvSpPr>
        <p:spPr>
          <a:xfrm>
            <a:off x="2242212" y="31038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E9B4C-1B49-C04A-A5DE-897A9B46C931}"/>
              </a:ext>
            </a:extLst>
          </p:cNvPr>
          <p:cNvSpPr txBox="1"/>
          <p:nvPr/>
        </p:nvSpPr>
        <p:spPr>
          <a:xfrm>
            <a:off x="6189880" y="4872828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File 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84543-6419-A740-9730-7FB490D2B47A}"/>
              </a:ext>
            </a:extLst>
          </p:cNvPr>
          <p:cNvSpPr txBox="1"/>
          <p:nvPr/>
        </p:nvSpPr>
        <p:spPr>
          <a:xfrm>
            <a:off x="6499317" y="3542904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D1495-E887-CA4A-A4F5-7F69FDAA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" y="5305389"/>
            <a:ext cx="6350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CB0007-DC96-C546-A4D2-F369E4F6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3" y="5305389"/>
            <a:ext cx="1052073" cy="118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B6EAF2-029E-F44B-AD29-5C1FA960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05" y="5220469"/>
            <a:ext cx="1247015" cy="13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“Computer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Programming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2226-B80A-CC41-85C0-CBF63FD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09" y="2885243"/>
            <a:ext cx="3776580" cy="377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0377C-C654-214F-ABD9-66D0D71A5B8C}"/>
              </a:ext>
            </a:extLst>
          </p:cNvPr>
          <p:cNvSpPr txBox="1"/>
          <p:nvPr/>
        </p:nvSpPr>
        <p:spPr>
          <a:xfrm>
            <a:off x="848683" y="342900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4426-106F-F445-A0DF-E95794E53E56}"/>
              </a:ext>
            </a:extLst>
          </p:cNvPr>
          <p:cNvSpPr txBox="1"/>
          <p:nvPr/>
        </p:nvSpPr>
        <p:spPr>
          <a:xfrm>
            <a:off x="848683" y="3428195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82BC7-ED39-AC49-9FCB-44AAD8599AC7}"/>
              </a:ext>
            </a:extLst>
          </p:cNvPr>
          <p:cNvSpPr txBox="1"/>
          <p:nvPr/>
        </p:nvSpPr>
        <p:spPr>
          <a:xfrm>
            <a:off x="968288" y="4170886"/>
            <a:ext cx="26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Array, List, Tree, </a:t>
            </a:r>
            <a:r>
              <a:rPr lang="en-US" sz="2400" i="1" dirty="0" err="1">
                <a:solidFill>
                  <a:srgbClr val="00B050"/>
                </a:solidFill>
              </a:rPr>
              <a:t>etc</a:t>
            </a:r>
            <a:endParaRPr lang="en-US" sz="2400" i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A3D13-B4E6-414E-A224-9C4B5DB40CB4}"/>
              </a:ext>
            </a:extLst>
          </p:cNvPr>
          <p:cNvSpPr txBox="1"/>
          <p:nvPr/>
        </p:nvSpPr>
        <p:spPr>
          <a:xfrm>
            <a:off x="848683" y="5022109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7F9AF-6B47-1748-826D-3423D866D9DE}"/>
              </a:ext>
            </a:extLst>
          </p:cNvPr>
          <p:cNvSpPr txBox="1"/>
          <p:nvPr/>
        </p:nvSpPr>
        <p:spPr>
          <a:xfrm>
            <a:off x="840495" y="5021303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90C9D-288D-2E4D-808B-033530EFFE3E}"/>
              </a:ext>
            </a:extLst>
          </p:cNvPr>
          <p:cNvSpPr txBox="1"/>
          <p:nvPr/>
        </p:nvSpPr>
        <p:spPr>
          <a:xfrm>
            <a:off x="887830" y="5741633"/>
            <a:ext cx="387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Recursion, Sorting, Searching </a:t>
            </a:r>
          </a:p>
        </p:txBody>
      </p:sp>
    </p:spTree>
    <p:extLst>
      <p:ext uri="{BB962C8B-B14F-4D97-AF65-F5344CB8AC3E}">
        <p14:creationId xmlns:p14="http://schemas.microsoft.com/office/powerpoint/2010/main" val="32887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4940</TotalTime>
  <Words>2432</Words>
  <Application>Microsoft Macintosh PowerPoint</Application>
  <PresentationFormat>On-screen Show (4:3)</PresentationFormat>
  <Paragraphs>589</Paragraphs>
  <Slides>59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Encode Sans Normal Black</vt:lpstr>
      <vt:lpstr>Open Sans</vt:lpstr>
      <vt:lpstr>Open Sans Light</vt:lpstr>
      <vt:lpstr>Uni Sans Regular</vt:lpstr>
      <vt:lpstr>Abadi MT Condensed Light</vt:lpstr>
      <vt:lpstr>Aharoni</vt:lpstr>
      <vt:lpstr>Apple Chancery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Class Info</vt:lpstr>
      <vt:lpstr>Class Info</vt:lpstr>
      <vt:lpstr>Lecturer</vt:lpstr>
      <vt:lpstr>What this class is</vt:lpstr>
      <vt:lpstr>What this class is</vt:lpstr>
      <vt:lpstr>Computing Programming vs Programming Language</vt:lpstr>
      <vt:lpstr>Computing Programming vs Programming Language</vt:lpstr>
      <vt:lpstr>Computer Programming</vt:lpstr>
      <vt:lpstr>Problem Solving 1</vt:lpstr>
      <vt:lpstr>A Search Problem (random array)</vt:lpstr>
      <vt:lpstr>A Search Problem (sorted array)</vt:lpstr>
      <vt:lpstr>A Search Problem</vt:lpstr>
      <vt:lpstr>A Search Problem</vt:lpstr>
      <vt:lpstr>A search problem</vt:lpstr>
      <vt:lpstr>Problem Solving 2</vt:lpstr>
      <vt:lpstr>Let’s try this sorting thing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Complexity Problem</vt:lpstr>
      <vt:lpstr>A Complexity Problem</vt:lpstr>
      <vt:lpstr>A Complexity Problem</vt:lpstr>
      <vt:lpstr>A Complexity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In Summary</vt:lpstr>
      <vt:lpstr>Priorities</vt:lpstr>
      <vt:lpstr>Priorities</vt:lpstr>
      <vt:lpstr>Other goals:</vt:lpstr>
      <vt:lpstr>More on Questions</vt:lpstr>
      <vt:lpstr>Logistics</vt:lpstr>
      <vt:lpstr>Tooling</vt:lpstr>
      <vt:lpstr>Tooling</vt:lpstr>
      <vt:lpstr>Expectation Highlights</vt:lpstr>
      <vt:lpstr>How do you…..?</vt:lpstr>
      <vt:lpstr>Expectation</vt:lpstr>
      <vt:lpstr>Tip On Success</vt:lpstr>
      <vt:lpstr>Hello World!</vt:lpstr>
      <vt:lpstr>Java Basics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Exercise: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210</cp:revision>
  <cp:lastPrinted>2016-02-10T20:19:12Z</cp:lastPrinted>
  <dcterms:created xsi:type="dcterms:W3CDTF">2014-10-14T00:51:43Z</dcterms:created>
  <dcterms:modified xsi:type="dcterms:W3CDTF">2020-01-06T09:21:24Z</dcterms:modified>
</cp:coreProperties>
</file>